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C4C6C6"/>
              </a:solidFill>
              <a:prstDash val="solid"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9E8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satOff val="12166"/>
              <a:lumOff val="-13042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FF8FA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728F"/>
              </a:solidFill>
              <a:prstDash val="solid"/>
              <a:miter lim="400000"/>
            </a:ln>
          </a:top>
          <a:bottom>
            <a:ln w="12700" cap="flat">
              <a:solidFill>
                <a:srgbClr val="4F728F"/>
              </a:solidFill>
              <a:prstDash val="solid"/>
              <a:miter lim="400000"/>
            </a:ln>
          </a:bottom>
          <a:insideH>
            <a:ln w="12700" cap="flat">
              <a:solidFill>
                <a:srgbClr val="4F728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4DAD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8EB0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73D59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3C3C1D"/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CFCDBB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6C6C6"/>
              </a:solidFill>
              <a:prstDash val="solid"/>
              <a:miter lim="400000"/>
            </a:ln>
          </a:left>
          <a:right>
            <a:ln w="12700" cap="flat">
              <a:solidFill>
                <a:srgbClr val="C6C6C6"/>
              </a:solidFill>
              <a:prstDash val="solid"/>
              <a:miter lim="400000"/>
            </a:ln>
          </a:right>
          <a:top>
            <a:ln w="12700" cap="flat">
              <a:solidFill>
                <a:srgbClr val="656839"/>
              </a:solidFill>
              <a:prstDash val="solid"/>
              <a:miter lim="400000"/>
            </a:ln>
          </a:top>
          <a:bottom>
            <a:ln w="12700" cap="flat">
              <a:solidFill>
                <a:srgbClr val="3C3C1D"/>
              </a:solidFill>
              <a:prstDash val="solid"/>
              <a:miter lim="400000"/>
            </a:ln>
          </a:bottom>
          <a:insideH>
            <a:ln w="12700" cap="flat">
              <a:solidFill>
                <a:srgbClr val="C6C6C6"/>
              </a:solidFill>
              <a:prstDash val="solid"/>
              <a:miter lim="400000"/>
            </a:ln>
          </a:insideH>
          <a:insideV>
            <a:ln w="12700" cap="flat">
              <a:solidFill>
                <a:srgbClr val="C6C6C6"/>
              </a:solidFill>
              <a:prstDash val="solid"/>
              <a:miter lim="400000"/>
            </a:ln>
          </a:insideV>
        </a:tcBdr>
        <a:fill>
          <a:solidFill>
            <a:srgbClr val="E8E9E8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3C3C1D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AAA485"/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656839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wholeTbl>
    <a:band2H>
      <a:tcTxStyle b="def" i="def"/>
      <a:tcStyle>
        <a:tcBdr/>
        <a:fill>
          <a:solidFill>
            <a:srgbClr val="E4E4E0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15151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solidFill>
                <a:srgbClr val="7D7766"/>
              </a:solidFill>
              <a:prstDash val="solid"/>
              <a:miter lim="400000"/>
            </a:ln>
          </a:top>
          <a:bottom>
            <a:ln w="12700" cap="flat">
              <a:solidFill>
                <a:srgbClr val="7D7766"/>
              </a:solidFill>
              <a:prstDash val="solid"/>
              <a:miter lim="400000"/>
            </a:ln>
          </a:bottom>
          <a:insideH>
            <a:ln w="12700" cap="flat">
              <a:solidFill>
                <a:srgbClr val="7D77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F8B7E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515151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15151"/>
              </a:solidFill>
              <a:prstDash val="solid"/>
              <a:miter lim="400000"/>
            </a:ln>
          </a:top>
          <a:bottom>
            <a:ln w="254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E5A4C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solidFill>
                <a:srgbClr val="747474"/>
              </a:solidFill>
              <a:prstDash val="solid"/>
              <a:miter lim="400000"/>
            </a:ln>
          </a:insideH>
          <a:insideV>
            <a:ln w="12700" cap="flat">
              <a:solidFill>
                <a:srgbClr val="74747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777777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C9C9C9"/>
              </a:solidFill>
              <a:prstDash val="solid"/>
              <a:miter lim="400000"/>
            </a:ln>
          </a:top>
          <a:bottom>
            <a:ln w="12700" cap="flat">
              <a:solidFill>
                <a:srgbClr val="C9C9C9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5" name="Shape 12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"/>
          <p:cNvSpPr/>
          <p:nvPr/>
        </p:nvSpPr>
        <p:spPr>
          <a:xfrm>
            <a:off x="571500" y="4749800"/>
            <a:ext cx="11868094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" name="Title Text"/>
          <p:cNvSpPr txBox="1"/>
          <p:nvPr>
            <p:ph type="title"/>
          </p:nvPr>
        </p:nvSpPr>
        <p:spPr>
          <a:xfrm>
            <a:off x="571500" y="1320800"/>
            <a:ext cx="11861800" cy="3175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sz="quarter" idx="1"/>
          </p:nvPr>
        </p:nvSpPr>
        <p:spPr>
          <a:xfrm>
            <a:off x="571500" y="5016500"/>
            <a:ext cx="11861800" cy="1016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98425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457200">
              <a:spcBef>
                <a:spcPts val="0"/>
              </a:spcBef>
              <a:buSzTx/>
              <a:buFontTx/>
              <a:buNone/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102" name="“Type a quote here.”"/>
          <p:cNvSpPr txBox="1"/>
          <p:nvPr>
            <p:ph type="body" sz="quarter" idx="14"/>
          </p:nvPr>
        </p:nvSpPr>
        <p:spPr>
          <a:xfrm>
            <a:off x="1270000" y="4292600"/>
            <a:ext cx="10464800" cy="7112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 defTabSz="457200">
              <a:spcBef>
                <a:spcPts val="2400"/>
              </a:spcBef>
              <a:buSzTx/>
              <a:buFontTx/>
              <a:buNone/>
              <a:defRPr sz="4000"/>
            </a:lvl1pPr>
          </a:lstStyle>
          <a:p>
            <a:pPr/>
            <a:r>
              <a:t>“Type a quote here.”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Image"/>
          <p:cNvSpPr/>
          <p:nvPr>
            <p:ph type="pic" idx="13"/>
          </p:nvPr>
        </p:nvSpPr>
        <p:spPr>
          <a:xfrm>
            <a:off x="-177800" y="0"/>
            <a:ext cx="133731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Line"/>
          <p:cNvSpPr/>
          <p:nvPr/>
        </p:nvSpPr>
        <p:spPr>
          <a:xfrm>
            <a:off x="7543800" y="7975599"/>
            <a:ext cx="1" cy="14225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3" name="Image"/>
          <p:cNvSpPr/>
          <p:nvPr>
            <p:ph type="pic" idx="13"/>
          </p:nvPr>
        </p:nvSpPr>
        <p:spPr>
          <a:xfrm>
            <a:off x="0" y="-25400"/>
            <a:ext cx="13004800" cy="77253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4" name="Title Text"/>
          <p:cNvSpPr txBox="1"/>
          <p:nvPr>
            <p:ph type="title"/>
          </p:nvPr>
        </p:nvSpPr>
        <p:spPr>
          <a:xfrm>
            <a:off x="1409700" y="7785100"/>
            <a:ext cx="5791200" cy="1701800"/>
          </a:xfrm>
          <a:prstGeom prst="rect">
            <a:avLst/>
          </a:prstGeom>
        </p:spPr>
        <p:txBody>
          <a:bodyPr anchor="ctr"/>
          <a:lstStyle>
            <a:lvl1pPr algn="r"/>
          </a:lstStyle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quarter" idx="1"/>
          </p:nvPr>
        </p:nvSpPr>
        <p:spPr>
          <a:xfrm>
            <a:off x="7848600" y="8470900"/>
            <a:ext cx="4953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/>
          <p:nvPr>
            <p:ph type="title"/>
          </p:nvPr>
        </p:nvSpPr>
        <p:spPr>
          <a:xfrm>
            <a:off x="571500" y="3289300"/>
            <a:ext cx="11861800" cy="3175000"/>
          </a:xfrm>
          <a:prstGeom prst="rect">
            <a:avLst/>
          </a:prstGeom>
        </p:spPr>
        <p:txBody>
          <a:bodyPr anchor="ctr"/>
          <a:lstStyle/>
          <a:p>
            <a:pPr/>
            <a:r>
              <a:t>Title Text</a:t>
            </a:r>
          </a:p>
        </p:txBody>
      </p:sp>
      <p:sp>
        <p:nvSpPr>
          <p:cNvPr id="3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"/>
          <p:cNvSpPr/>
          <p:nvPr/>
        </p:nvSpPr>
        <p:spPr>
          <a:xfrm>
            <a:off x="571500" y="4864100"/>
            <a:ext cx="5334476" cy="58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2" name="Image"/>
          <p:cNvSpPr/>
          <p:nvPr>
            <p:ph type="pic" idx="13"/>
          </p:nvPr>
        </p:nvSpPr>
        <p:spPr>
          <a:xfrm>
            <a:off x="4775200" y="0"/>
            <a:ext cx="15392400" cy="9766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3" name="Title Text"/>
          <p:cNvSpPr txBox="1"/>
          <p:nvPr>
            <p:ph type="title"/>
          </p:nvPr>
        </p:nvSpPr>
        <p:spPr>
          <a:xfrm>
            <a:off x="571500" y="1435100"/>
            <a:ext cx="5334000" cy="3175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4" name="Body Level One…"/>
          <p:cNvSpPr txBox="1"/>
          <p:nvPr>
            <p:ph type="body" sz="quarter" idx="1"/>
          </p:nvPr>
        </p:nvSpPr>
        <p:spPr>
          <a:xfrm>
            <a:off x="571500" y="5130800"/>
            <a:ext cx="5334000" cy="3175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Line"/>
          <p:cNvSpPr/>
          <p:nvPr/>
        </p:nvSpPr>
        <p:spPr>
          <a:xfrm>
            <a:off x="571500" y="1968500"/>
            <a:ext cx="5073394" cy="133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0" name="Image"/>
          <p:cNvSpPr/>
          <p:nvPr>
            <p:ph type="pic" idx="13"/>
          </p:nvPr>
        </p:nvSpPr>
        <p:spPr>
          <a:xfrm>
            <a:off x="6477000" y="-152400"/>
            <a:ext cx="6654800" cy="990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1" name="Title Text"/>
          <p:cNvSpPr txBox="1"/>
          <p:nvPr>
            <p:ph type="title"/>
          </p:nvPr>
        </p:nvSpPr>
        <p:spPr>
          <a:xfrm>
            <a:off x="571500" y="330200"/>
            <a:ext cx="5080000" cy="1397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2" name="Body Level One…"/>
          <p:cNvSpPr txBox="1"/>
          <p:nvPr>
            <p:ph type="body" sz="half" idx="1"/>
          </p:nvPr>
        </p:nvSpPr>
        <p:spPr>
          <a:xfrm>
            <a:off x="571500" y="2222500"/>
            <a:ext cx="5080000" cy="6667500"/>
          </a:xfrm>
          <a:prstGeom prst="rect">
            <a:avLst/>
          </a:prstGeom>
        </p:spPr>
        <p:txBody>
          <a:bodyPr/>
          <a:lstStyle>
            <a:lvl1pPr marL="3302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604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906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208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6510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Slide Number"/>
          <p:cNvSpPr txBox="1"/>
          <p:nvPr>
            <p:ph type="sldNum" sz="quarter" idx="2"/>
          </p:nvPr>
        </p:nvSpPr>
        <p:spPr>
          <a:xfrm>
            <a:off x="510743" y="9199778"/>
            <a:ext cx="312014" cy="299822"/>
          </a:xfrm>
          <a:prstGeom prst="rect">
            <a:avLst/>
          </a:prstGeom>
        </p:spPr>
        <p:txBody>
          <a:bodyPr/>
          <a:lstStyle>
            <a:lvl1pPr algn="l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Body Level One…"/>
          <p:cNvSpPr txBox="1"/>
          <p:nvPr>
            <p:ph type="body" idx="1"/>
          </p:nvPr>
        </p:nvSpPr>
        <p:spPr>
          <a:xfrm>
            <a:off x="889000" y="889000"/>
            <a:ext cx="11214100" cy="79629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Line"/>
          <p:cNvSpPr/>
          <p:nvPr/>
        </p:nvSpPr>
        <p:spPr>
          <a:xfrm flipH="1">
            <a:off x="9055098" y="508000"/>
            <a:ext cx="128" cy="7975631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89" name="Line"/>
          <p:cNvSpPr/>
          <p:nvPr/>
        </p:nvSpPr>
        <p:spPr>
          <a:xfrm>
            <a:off x="9055096" y="4464050"/>
            <a:ext cx="3448503" cy="5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90" name="Image"/>
          <p:cNvSpPr/>
          <p:nvPr>
            <p:ph type="pic" sz="half" idx="13"/>
          </p:nvPr>
        </p:nvSpPr>
        <p:spPr>
          <a:xfrm>
            <a:off x="9168011" y="4584788"/>
            <a:ext cx="6506665" cy="4343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1" name="Image"/>
          <p:cNvSpPr/>
          <p:nvPr>
            <p:ph type="pic" sz="quarter" idx="14"/>
          </p:nvPr>
        </p:nvSpPr>
        <p:spPr>
          <a:xfrm>
            <a:off x="9182100" y="-101600"/>
            <a:ext cx="3365500" cy="5003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2" name="Image"/>
          <p:cNvSpPr/>
          <p:nvPr>
            <p:ph type="pic" idx="15"/>
          </p:nvPr>
        </p:nvSpPr>
        <p:spPr>
          <a:xfrm>
            <a:off x="-800100" y="469900"/>
            <a:ext cx="11049000" cy="805399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520700" y="8661400"/>
            <a:ext cx="8369300" cy="939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>
            <a:off x="571500" y="1968500"/>
            <a:ext cx="11868106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571500" y="330200"/>
            <a:ext cx="11861800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571500" y="2222500"/>
            <a:ext cx="11861800" cy="666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12268199" y="9199778"/>
            <a:ext cx="312015" cy="29982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r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9pPr>
    </p:bodyStyle>
    <p:otherStyle>
      <a:lvl1pPr marL="0" marR="0" indent="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3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INFOGRAPHIC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INFOGRAPHICS</a:t>
            </a:r>
          </a:p>
        </p:txBody>
      </p:sp>
      <p:sp>
        <p:nvSpPr>
          <p:cNvPr id="128" name="Aoife O’Driscoll…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Aoife O’Driscoll</a:t>
            </a:r>
          </a:p>
          <a:p>
            <a:pPr/>
            <a:r>
              <a:t>www.aoifesnotes.com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11221" t="0" r="46534" b="130"/>
          <a:stretch>
            <a:fillRect/>
          </a:stretch>
        </p:blipFill>
        <p:spPr>
          <a:xfrm>
            <a:off x="6502400" y="0"/>
            <a:ext cx="6502400" cy="9753600"/>
          </a:xfrm>
          <a:prstGeom prst="rect">
            <a:avLst/>
          </a:prstGeom>
        </p:spPr>
      </p:pic>
      <p:sp>
        <p:nvSpPr>
          <p:cNvPr id="131" name="Infographic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Infographic</a:t>
            </a:r>
          </a:p>
        </p:txBody>
      </p:sp>
      <p:sp>
        <p:nvSpPr>
          <p:cNvPr id="132" name="The word comes from ‘Informational Graphic’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word comes from ‘Informational Graphic’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2829" t="0" r="2829" b="0"/>
          <a:stretch>
            <a:fillRect/>
          </a:stretch>
        </p:blipFill>
        <p:spPr>
          <a:xfrm>
            <a:off x="6502400" y="0"/>
            <a:ext cx="6502400" cy="9753600"/>
          </a:xfrm>
          <a:prstGeom prst="rect">
            <a:avLst/>
          </a:prstGeom>
        </p:spPr>
      </p:pic>
      <p:sp>
        <p:nvSpPr>
          <p:cNvPr id="135" name="What is an infographic and why is it such a popular way of providing information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91414">
              <a:defRPr sz="2814"/>
            </a:lvl1pPr>
          </a:lstStyle>
          <a:p>
            <a:pPr/>
            <a:r>
              <a:t>What is an infographic and why is it such a popular way of providing information?</a:t>
            </a:r>
          </a:p>
        </p:txBody>
      </p:sp>
      <p:sp>
        <p:nvSpPr>
          <p:cNvPr id="136" name="Charts, images, diagrams and a little text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Charts, images, diagrams and a little text</a:t>
            </a:r>
          </a:p>
          <a:p>
            <a:pPr/>
            <a:r>
              <a:t>Images are usually clear, colorful and striking</a:t>
            </a:r>
          </a:p>
          <a:p>
            <a:pPr/>
            <a:r>
              <a:t>The purpose of an infographic is to convey complicated information clearly and quickly</a:t>
            </a:r>
          </a:p>
          <a:p>
            <a:pPr/>
            <a:r>
              <a:t>Infographics provide a quick overview</a:t>
            </a:r>
          </a:p>
          <a:p>
            <a:pPr/>
            <a:r>
              <a:t>They are easily-understood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347" t="0" r="347" b="0"/>
          <a:stretch>
            <a:fillRect/>
          </a:stretch>
        </p:blipFill>
        <p:spPr>
          <a:xfrm>
            <a:off x="0" y="482579"/>
            <a:ext cx="13004800" cy="8788442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A8E7FA05-04C0-4A2D-855B-390AA739F61B-L0-001.jpeg" descr="A8E7FA05-04C0-4A2D-855B-390AA739F61B-L0-001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6502400" y="1625600"/>
            <a:ext cx="6502400" cy="6502400"/>
          </a:xfrm>
          <a:prstGeom prst="rect">
            <a:avLst/>
          </a:prstGeom>
        </p:spPr>
      </p:pic>
      <p:sp>
        <p:nvSpPr>
          <p:cNvPr id="141" name="Who uses infographics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Who uses infographics?</a:t>
            </a:r>
          </a:p>
        </p:txBody>
      </p:sp>
      <p:sp>
        <p:nvSpPr>
          <p:cNvPr id="142" name="Researchers presenting findings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323595" indent="-323595" defTabSz="572516">
              <a:spcBef>
                <a:spcPts val="2900"/>
              </a:spcBef>
              <a:defRPr sz="2548"/>
            </a:pPr>
            <a:r>
              <a:t>Researchers presenting findings</a:t>
            </a:r>
          </a:p>
          <a:p>
            <a:pPr marL="323595" indent="-323595" defTabSz="572516">
              <a:spcBef>
                <a:spcPts val="2900"/>
              </a:spcBef>
              <a:defRPr sz="2548"/>
            </a:pPr>
            <a:r>
              <a:t>Educators presenting complex material</a:t>
            </a:r>
          </a:p>
          <a:p>
            <a:pPr marL="323595" indent="-323595" defTabSz="572516">
              <a:spcBef>
                <a:spcPts val="2900"/>
              </a:spcBef>
              <a:defRPr sz="2548"/>
            </a:pPr>
            <a:r>
              <a:t>Journalists analysing a topic</a:t>
            </a:r>
          </a:p>
          <a:p>
            <a:pPr marL="323595" indent="-323595" defTabSz="572516">
              <a:spcBef>
                <a:spcPts val="2900"/>
              </a:spcBef>
              <a:defRPr sz="2548"/>
            </a:pPr>
            <a:r>
              <a:t>Charities and organisations raising awards about issues</a:t>
            </a:r>
          </a:p>
          <a:p>
            <a:pPr marL="323595" indent="-323595" defTabSz="572516">
              <a:spcBef>
                <a:spcPts val="2900"/>
              </a:spcBef>
              <a:defRPr sz="2548"/>
            </a:pPr>
            <a:r>
              <a:t>People in marketing who want to improve brand awareness</a:t>
            </a:r>
          </a:p>
          <a:p>
            <a:pPr marL="323595" indent="-323595" defTabSz="572516">
              <a:spcBef>
                <a:spcPts val="2900"/>
              </a:spcBef>
              <a:defRPr sz="2548"/>
            </a:pPr>
            <a:r>
              <a:t>Project managers explaining timelines to clients</a:t>
            </a:r>
          </a:p>
          <a:p>
            <a:pPr marL="323595" indent="-323595" defTabSz="572516">
              <a:spcBef>
                <a:spcPts val="2900"/>
              </a:spcBef>
              <a:defRPr sz="2548"/>
            </a:pPr>
            <a:r>
              <a:t>Etc.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11F01B46-A9BA-46D6-89C2-6AC51126EC26-L0-001.png" descr="11F01B46-A9BA-46D6-89C2-6AC51126EC26-L0-001.png"/>
          <p:cNvPicPr>
            <a:picLocks noChangeAspect="1"/>
          </p:cNvPicPr>
          <p:nvPr/>
        </p:nvPicPr>
        <p:blipFill>
          <a:blip r:embed="rId2">
            <a:extLst/>
          </a:blip>
          <a:srcRect l="0" t="14048" r="0" b="9480"/>
          <a:stretch>
            <a:fillRect/>
          </a:stretch>
        </p:blipFill>
        <p:spPr>
          <a:xfrm>
            <a:off x="1451775" y="0"/>
            <a:ext cx="9855911" cy="9753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Image" descr="Image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6502400" y="668818"/>
            <a:ext cx="6502400" cy="8415964"/>
          </a:xfrm>
          <a:prstGeom prst="rect">
            <a:avLst/>
          </a:prstGeom>
        </p:spPr>
      </p:pic>
      <p:sp>
        <p:nvSpPr>
          <p:cNvPr id="147" name="Tips for creating a good infographic"/>
          <p:cNvSpPr txBox="1"/>
          <p:nvPr>
            <p:ph type="title"/>
          </p:nvPr>
        </p:nvSpPr>
        <p:spPr>
          <a:xfrm>
            <a:off x="356828" y="330200"/>
            <a:ext cx="5080001" cy="1397001"/>
          </a:xfrm>
          <a:prstGeom prst="rect">
            <a:avLst/>
          </a:prstGeom>
        </p:spPr>
        <p:txBody>
          <a:bodyPr/>
          <a:lstStyle/>
          <a:p>
            <a:pPr/>
            <a:r>
              <a:t>Tips for creating a good infographic</a:t>
            </a:r>
          </a:p>
        </p:txBody>
      </p:sp>
      <p:sp>
        <p:nvSpPr>
          <p:cNvPr id="148" name="Graphics should be clear and simple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Graphics should be clear and simple</a:t>
            </a:r>
          </a:p>
          <a:p>
            <a:pPr/>
            <a:r>
              <a:t>Avoid using too many colours</a:t>
            </a:r>
          </a:p>
          <a:p>
            <a:pPr/>
            <a:r>
              <a:t>Keep text to a minimum</a:t>
            </a:r>
          </a:p>
          <a:p>
            <a:pPr/>
            <a:r>
              <a:t>Make sure the language is straightforward and readable</a:t>
            </a:r>
          </a:p>
          <a:p>
            <a:pPr/>
            <a:r>
              <a:t>Make sure your infographic flows naturally and makes sense to the reader</a:t>
            </a:r>
          </a:p>
          <a:p>
            <a:pPr/>
            <a:r>
              <a:t>Don’t repeat yourself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