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 b="def" i="def"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9842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2" name="“Type a quote here.”"/>
          <p:cNvSpPr txBox="1"/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Image"/>
          <p:cNvSpPr/>
          <p:nvPr>
            <p:ph type="pic" idx="13"/>
          </p:nvPr>
        </p:nvSpPr>
        <p:spPr>
          <a:xfrm>
            <a:off x="-177800" y="0"/>
            <a:ext cx="133731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ne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" name="Image"/>
          <p:cNvSpPr/>
          <p:nvPr>
            <p:ph type="pic" idx="13"/>
          </p:nvPr>
        </p:nvSpPr>
        <p:spPr>
          <a:xfrm>
            <a:off x="0" y="-25400"/>
            <a:ext cx="13004800" cy="77253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2" name="Image"/>
          <p:cNvSpPr/>
          <p:nvPr>
            <p:ph type="pic" idx="13"/>
          </p:nvPr>
        </p:nvSpPr>
        <p:spPr>
          <a:xfrm>
            <a:off x="4775200" y="0"/>
            <a:ext cx="15392400" cy="9766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3" name="Title Text"/>
          <p:cNvSpPr txBox="1"/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4" name="Body Level One…"/>
          <p:cNvSpPr txBox="1"/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Line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" name="Image"/>
          <p:cNvSpPr/>
          <p:nvPr>
            <p:ph type="pic" idx="13"/>
          </p:nvPr>
        </p:nvSpPr>
        <p:spPr>
          <a:xfrm>
            <a:off x="6477000" y="-152400"/>
            <a:ext cx="6654800" cy="990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1" name="Title Text"/>
          <p:cNvSpPr txBox="1"/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2" name="Body Level One…"/>
          <p:cNvSpPr txBox="1"/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xfrm>
            <a:off x="510743" y="9199778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ody Level One…"/>
          <p:cNvSpPr txBox="1"/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Line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" name="Line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0" name="Image"/>
          <p:cNvSpPr/>
          <p:nvPr>
            <p:ph type="pic" sz="half" idx="13"/>
          </p:nvPr>
        </p:nvSpPr>
        <p:spPr>
          <a:xfrm>
            <a:off x="9168011" y="4584788"/>
            <a:ext cx="6506665" cy="4343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Image"/>
          <p:cNvSpPr/>
          <p:nvPr>
            <p:ph type="pic" sz="quarter" idx="14"/>
          </p:nvPr>
        </p:nvSpPr>
        <p:spPr>
          <a:xfrm>
            <a:off x="9182100" y="-101600"/>
            <a:ext cx="3365500" cy="5003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Image"/>
          <p:cNvSpPr/>
          <p:nvPr>
            <p:ph type="pic" idx="15"/>
          </p:nvPr>
        </p:nvSpPr>
        <p:spPr>
          <a:xfrm>
            <a:off x="-800100" y="469900"/>
            <a:ext cx="11049000" cy="805399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2268199" y="9199778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INFOGRAPHIC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INFOGRAPHICS</a:t>
            </a:r>
          </a:p>
        </p:txBody>
      </p:sp>
      <p:sp>
        <p:nvSpPr>
          <p:cNvPr id="128" name="Aoife O’Driscoll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Aoife O’Driscoll</a:t>
            </a:r>
          </a:p>
          <a:p>
            <a:pPr/>
            <a:r>
              <a:t>www.aoifesnotes.com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11221" t="0" r="46534" b="130"/>
          <a:stretch>
            <a:fillRect/>
          </a:stretch>
        </p:blipFill>
        <p:spPr>
          <a:xfrm>
            <a:off x="6502400" y="0"/>
            <a:ext cx="6502400" cy="9753600"/>
          </a:xfrm>
          <a:prstGeom prst="rect">
            <a:avLst/>
          </a:prstGeom>
        </p:spPr>
      </p:pic>
      <p:sp>
        <p:nvSpPr>
          <p:cNvPr id="131" name="Infographic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Infographic</a:t>
            </a:r>
          </a:p>
        </p:txBody>
      </p:sp>
      <p:sp>
        <p:nvSpPr>
          <p:cNvPr id="132" name="The word comes from ‘Informational Graphic’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word comes from ‘Informational Graphic’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829" t="0" r="2829" b="0"/>
          <a:stretch>
            <a:fillRect/>
          </a:stretch>
        </p:blipFill>
        <p:spPr>
          <a:xfrm>
            <a:off x="6502400" y="0"/>
            <a:ext cx="6502400" cy="9753600"/>
          </a:xfrm>
          <a:prstGeom prst="rect">
            <a:avLst/>
          </a:prstGeom>
        </p:spPr>
      </p:pic>
      <p:sp>
        <p:nvSpPr>
          <p:cNvPr id="135" name="What is an infographic and why is it such a popular way of providing information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1414">
              <a:defRPr sz="2814"/>
            </a:lvl1pPr>
          </a:lstStyle>
          <a:p>
            <a:pPr/>
            <a:r>
              <a:t>What is an infographic and why is it such a popular way of providing information?</a:t>
            </a:r>
          </a:p>
        </p:txBody>
      </p:sp>
      <p:sp>
        <p:nvSpPr>
          <p:cNvPr id="136" name="Charts, images, diagrams and a little text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Charts, images, diagrams and a little text</a:t>
            </a:r>
          </a:p>
          <a:p>
            <a:pPr/>
            <a:r>
              <a:t>Images are usually clear, colorful and striking</a:t>
            </a:r>
          </a:p>
          <a:p>
            <a:pPr/>
            <a:r>
              <a:t>The purpose of an infographic is to convey complicated information clearly and quickly</a:t>
            </a:r>
          </a:p>
          <a:p>
            <a:pPr/>
            <a:r>
              <a:t>Infographics provide a quick overview</a:t>
            </a:r>
          </a:p>
          <a:p>
            <a:pPr/>
            <a:r>
              <a:t>They are easily-understood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347" t="0" r="347" b="0"/>
          <a:stretch>
            <a:fillRect/>
          </a:stretch>
        </p:blipFill>
        <p:spPr>
          <a:xfrm>
            <a:off x="0" y="482579"/>
            <a:ext cx="13004800" cy="878844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A8E7FA05-04C0-4A2D-855B-390AA739F61B-L0-001.jpeg" descr="A8E7FA05-04C0-4A2D-855B-390AA739F61B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6502400" y="1625600"/>
            <a:ext cx="6502400" cy="6502400"/>
          </a:xfrm>
          <a:prstGeom prst="rect">
            <a:avLst/>
          </a:prstGeom>
        </p:spPr>
      </p:pic>
      <p:sp>
        <p:nvSpPr>
          <p:cNvPr id="141" name="Who uses infographic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Who uses infographics?</a:t>
            </a:r>
          </a:p>
        </p:txBody>
      </p:sp>
      <p:sp>
        <p:nvSpPr>
          <p:cNvPr id="142" name="Researchers presenting findings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323595" indent="-323595" defTabSz="572516">
              <a:spcBef>
                <a:spcPts val="2900"/>
              </a:spcBef>
              <a:defRPr sz="2548"/>
            </a:pPr>
            <a:r>
              <a:t>Researchers presenting findings</a:t>
            </a:r>
          </a:p>
          <a:p>
            <a:pPr marL="323595" indent="-323595" defTabSz="572516">
              <a:spcBef>
                <a:spcPts val="2900"/>
              </a:spcBef>
              <a:defRPr sz="2548"/>
            </a:pPr>
            <a:r>
              <a:t>Educators presenting complex material</a:t>
            </a:r>
          </a:p>
          <a:p>
            <a:pPr marL="323595" indent="-323595" defTabSz="572516">
              <a:spcBef>
                <a:spcPts val="2900"/>
              </a:spcBef>
              <a:defRPr sz="2548"/>
            </a:pPr>
            <a:r>
              <a:t>Journalists analysing a topic</a:t>
            </a:r>
          </a:p>
          <a:p>
            <a:pPr marL="323595" indent="-323595" defTabSz="572516">
              <a:spcBef>
                <a:spcPts val="2900"/>
              </a:spcBef>
              <a:defRPr sz="2548"/>
            </a:pPr>
            <a:r>
              <a:t>Charities and organisations raising awards about issues</a:t>
            </a:r>
          </a:p>
          <a:p>
            <a:pPr marL="323595" indent="-323595" defTabSz="572516">
              <a:spcBef>
                <a:spcPts val="2900"/>
              </a:spcBef>
              <a:defRPr sz="2548"/>
            </a:pPr>
            <a:r>
              <a:t>People in marketing who want to improve brand awareness</a:t>
            </a:r>
          </a:p>
          <a:p>
            <a:pPr marL="323595" indent="-323595" defTabSz="572516">
              <a:spcBef>
                <a:spcPts val="2900"/>
              </a:spcBef>
              <a:defRPr sz="2548"/>
            </a:pPr>
            <a:r>
              <a:t>Project managers explaining timelines to clients</a:t>
            </a:r>
          </a:p>
          <a:p>
            <a:pPr marL="323595" indent="-323595" defTabSz="572516">
              <a:spcBef>
                <a:spcPts val="2900"/>
              </a:spcBef>
              <a:defRPr sz="2548"/>
            </a:pPr>
            <a:r>
              <a:t>Etc.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11F01B46-A9BA-46D6-89C2-6AC51126EC26-L0-001.png" descr="11F01B46-A9BA-46D6-89C2-6AC51126EC26-L0-001.png"/>
          <p:cNvPicPr>
            <a:picLocks noChangeAspect="1"/>
          </p:cNvPicPr>
          <p:nvPr/>
        </p:nvPicPr>
        <p:blipFill>
          <a:blip r:embed="rId2">
            <a:extLst/>
          </a:blip>
          <a:srcRect l="0" t="14048" r="0" b="9480"/>
          <a:stretch>
            <a:fillRect/>
          </a:stretch>
        </p:blipFill>
        <p:spPr>
          <a:xfrm>
            <a:off x="1451775" y="0"/>
            <a:ext cx="9855911" cy="975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6502400" y="668818"/>
            <a:ext cx="6502400" cy="8415964"/>
          </a:xfrm>
          <a:prstGeom prst="rect">
            <a:avLst/>
          </a:prstGeom>
        </p:spPr>
      </p:pic>
      <p:sp>
        <p:nvSpPr>
          <p:cNvPr id="147" name="Tips for creating a good infographic"/>
          <p:cNvSpPr txBox="1"/>
          <p:nvPr>
            <p:ph type="title"/>
          </p:nvPr>
        </p:nvSpPr>
        <p:spPr>
          <a:xfrm>
            <a:off x="356828" y="330200"/>
            <a:ext cx="5080001" cy="1397001"/>
          </a:xfrm>
          <a:prstGeom prst="rect">
            <a:avLst/>
          </a:prstGeom>
        </p:spPr>
        <p:txBody>
          <a:bodyPr/>
          <a:lstStyle/>
          <a:p>
            <a:pPr/>
            <a:r>
              <a:t>Tips for creating a good infographic</a:t>
            </a:r>
          </a:p>
        </p:txBody>
      </p:sp>
      <p:sp>
        <p:nvSpPr>
          <p:cNvPr id="148" name="Graphics should be clear and simple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Graphics should be clear and simple</a:t>
            </a:r>
          </a:p>
          <a:p>
            <a:pPr/>
            <a:r>
              <a:t>Avoid using too many colours</a:t>
            </a:r>
          </a:p>
          <a:p>
            <a:pPr/>
            <a:r>
              <a:t>Keep text to a minimum</a:t>
            </a:r>
          </a:p>
          <a:p>
            <a:pPr/>
            <a:r>
              <a:t>Make sure the language is straightforward and readable</a:t>
            </a:r>
          </a:p>
          <a:p>
            <a:pPr/>
            <a:r>
              <a:t>Make sure your infographic flows naturally and makes sense to the reader</a:t>
            </a:r>
          </a:p>
          <a:p>
            <a:pPr/>
            <a:r>
              <a:t>Don’t repeat yourself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